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85" r:id="rId3"/>
    <p:sldId id="284" r:id="rId4"/>
    <p:sldId id="286" r:id="rId5"/>
    <p:sldId id="287" r:id="rId6"/>
    <p:sldId id="288" r:id="rId7"/>
    <p:sldId id="279" r:id="rId8"/>
    <p:sldId id="290" r:id="rId9"/>
    <p:sldId id="291" r:id="rId10"/>
    <p:sldId id="280" r:id="rId11"/>
    <p:sldId id="292" r:id="rId12"/>
    <p:sldId id="281" r:id="rId13"/>
    <p:sldId id="293" r:id="rId14"/>
    <p:sldId id="282" r:id="rId15"/>
    <p:sldId id="294" r:id="rId16"/>
    <p:sldId id="29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just">
              <a:buNone/>
              <a:defRPr sz="2000" cap="all" baseline="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0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4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84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0547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694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929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418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8423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85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4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8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13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5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87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824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E1B95-C24C-492C-BAB1-214845669B37}" type="datetimeFigureOut">
              <a:rPr lang="en-US" smtClean="0"/>
              <a:t>2/6/2024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8DD51-9E3B-432F-A733-751E4EE77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7865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Comic Sans MS" panose="030F0702030302020204" pitchFamily="66" charset="0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35EAA-24B2-0E83-BDEE-FFA767C35F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788" y="1824500"/>
            <a:ext cx="11535508" cy="1357607"/>
          </a:xfrm>
        </p:spPr>
        <p:txBody>
          <a:bodyPr>
            <a:normAutofit/>
          </a:bodyPr>
          <a:lstStyle/>
          <a:p>
            <a:r>
              <a:rPr lang="sr-Cyrl-RS" sz="3600" dirty="0"/>
              <a:t>лечење Сепсе</a:t>
            </a:r>
            <a:endParaRPr lang="en-US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263DAE5-83E4-202E-474D-2CC643EC6394}"/>
              </a:ext>
            </a:extLst>
          </p:cNvPr>
          <p:cNvSpPr txBox="1"/>
          <p:nvPr/>
        </p:nvSpPr>
        <p:spPr>
          <a:xfrm>
            <a:off x="970670" y="5711483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др Божидар </a:t>
            </a:r>
            <a:r>
              <a:rPr lang="sr-Cyrl-RS" dirty="0" err="1">
                <a:latin typeface="Comic Sans MS" panose="030F0702030302020204" pitchFamily="66" charset="0"/>
              </a:rPr>
              <a:t>Пиндовић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6441C-AA40-ECED-17E3-974CC1B4DA77}"/>
              </a:ext>
            </a:extLst>
          </p:cNvPr>
          <p:cNvSpPr txBox="1"/>
          <p:nvPr/>
        </p:nvSpPr>
        <p:spPr>
          <a:xfrm>
            <a:off x="4718091" y="5711483"/>
            <a:ext cx="3042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Универзитет у Крагујевцу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50D6FC-1AE2-1E7B-E0D7-1DE2D5F90456}"/>
              </a:ext>
            </a:extLst>
          </p:cNvPr>
          <p:cNvSpPr txBox="1"/>
          <p:nvPr/>
        </p:nvSpPr>
        <p:spPr>
          <a:xfrm>
            <a:off x="8750334" y="5711483"/>
            <a:ext cx="3433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Comic Sans MS" panose="030F0702030302020204" pitchFamily="66" charset="0"/>
              </a:rPr>
              <a:t>Факултет медицинских наука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290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6E15D-E6F8-EF41-668E-CB4C556AB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Амикацин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F01C3-4FC7-A04E-27DE-6A6BCE556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097088"/>
            <a:ext cx="9905999" cy="3541714"/>
          </a:xfrm>
        </p:spPr>
        <p:txBody>
          <a:bodyPr>
            <a:normAutofit/>
          </a:bodyPr>
          <a:lstStyle/>
          <a:p>
            <a:r>
              <a:rPr lang="ru-RU" sz="2400" b="0" i="0" dirty="0">
                <a:effectLst/>
              </a:rPr>
              <a:t>Амикацин је аминогликозид који инхибира синтезу протеина неопходних за нормално функционисање бактерија. Овај механизам деловања чини га ефикасним и против грам-негативних бактерија.</a:t>
            </a:r>
          </a:p>
          <a:p>
            <a:r>
              <a:rPr lang="ru-RU" sz="2400" b="0" i="0" dirty="0">
                <a:effectLst/>
              </a:rPr>
              <a:t>Обично се користи за лечење озбиљнијих инфекција, попут инфекција урогениталног тракта, дисајних путева, као и код бактеријског менингитиса.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2493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49477A6-3A2D-A0A4-A348-BD6C88442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Амикацин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4E98D-FA45-154E-23D3-54F31BED7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0" i="0" dirty="0">
                <a:effectLst/>
              </a:rPr>
              <a:t>Амикацин се углавном примењује интравенским путем а ретко се користи и у облику интрамускуларних инјекција.</a:t>
            </a:r>
          </a:p>
          <a:p>
            <a:r>
              <a:rPr lang="ru-RU" sz="2400" dirty="0"/>
              <a:t>Треба избегавати његову примену код особа које болују од бубрежне инсуфицијенције, као и код особа које су алергичне на аминогликозиде.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573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26D7F-FC1F-DCB3-5F41-8B8CB2A906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Ванкомицин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C1200-E214-BFBB-78CD-4397C22A5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4954" y="2413416"/>
            <a:ext cx="9922777" cy="3606384"/>
          </a:xfrm>
        </p:spPr>
        <p:txBody>
          <a:bodyPr>
            <a:normAutofit fontScale="92500" lnSpcReduction="20000"/>
          </a:bodyPr>
          <a:lstStyle/>
          <a:p>
            <a:r>
              <a:rPr lang="sr-Cyrl-RS" sz="2400" b="0" i="0" dirty="0" err="1">
                <a:effectLst/>
              </a:rPr>
              <a:t>Ванкомицин</a:t>
            </a:r>
            <a:r>
              <a:rPr lang="sr-Cyrl-RS" sz="2400" b="0" i="0" dirty="0">
                <a:effectLst/>
              </a:rPr>
              <a:t> делује на бактерије тако што спречава синтезу њиховог ћелијског зида. Овај механизам деловања је посебно ефикасан против грам-позитивних бактерија, укључујући </a:t>
            </a:r>
            <a:r>
              <a:rPr lang="sr-Cyrl-RS" sz="2400" b="0" i="0" dirty="0" err="1">
                <a:effectLst/>
              </a:rPr>
              <a:t>метицилин</a:t>
            </a:r>
            <a:r>
              <a:rPr lang="sr-Cyrl-RS" sz="2400" b="0" i="0" dirty="0">
                <a:effectLst/>
              </a:rPr>
              <a:t>-резистентне стафилококе (</a:t>
            </a:r>
            <a:r>
              <a:rPr lang="en-US" sz="2400" b="0" i="0" dirty="0">
                <a:effectLst/>
              </a:rPr>
              <a:t>MRSA).</a:t>
            </a:r>
            <a:endParaRPr lang="sr-Cyrl-RS" sz="2400" b="0" i="0" dirty="0">
              <a:effectLst/>
            </a:endParaRPr>
          </a:p>
          <a:p>
            <a:r>
              <a:rPr lang="sr-Cyrl-RS" sz="2400" dirty="0"/>
              <a:t>Најчешће се користи као терапија код инфекција код којих су други антибиотици заказали.</a:t>
            </a:r>
          </a:p>
          <a:p>
            <a:r>
              <a:rPr lang="sr-Cyrl-RS" sz="2400" dirty="0"/>
              <a:t>Ове инфекције укључују </a:t>
            </a:r>
            <a:r>
              <a:rPr lang="sr-Cyrl-RS" sz="2400" b="0" i="0" dirty="0">
                <a:effectLst/>
              </a:rPr>
              <a:t>менингитис, </a:t>
            </a:r>
            <a:r>
              <a:rPr lang="sr-Cyrl-RS" sz="2400" b="0" i="0" dirty="0" err="1">
                <a:effectLst/>
              </a:rPr>
              <a:t>бактеријску</a:t>
            </a:r>
            <a:r>
              <a:rPr lang="sr-Cyrl-RS" sz="2400" b="0" i="0" dirty="0">
                <a:effectLst/>
              </a:rPr>
              <a:t> сепсу, инфективни </a:t>
            </a:r>
            <a:r>
              <a:rPr lang="sr-Cyrl-RS" sz="2400" b="0" i="0" dirty="0" err="1">
                <a:effectLst/>
              </a:rPr>
              <a:t>ендокардитис</a:t>
            </a:r>
            <a:r>
              <a:rPr lang="sr-Cyrl-RS" sz="2400" b="0" i="0" dirty="0">
                <a:effectLst/>
              </a:rPr>
              <a:t>, </a:t>
            </a:r>
            <a:r>
              <a:rPr lang="ru-RU" sz="2400" b="0" i="0" dirty="0">
                <a:effectLst/>
              </a:rPr>
              <a:t>инфекције коже и меких ткива, и инфекције коштаног система.</a:t>
            </a:r>
            <a:endParaRPr lang="sr-Cyrl-R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3086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3848645-A342-42B3-023B-4F9803964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Ванкомицин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0FB9F-DFFD-31A0-AC0E-1A80305C8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362" y="1996534"/>
            <a:ext cx="10687276" cy="388779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sr-Cyrl-RS" sz="2400" dirty="0">
                <a:cs typeface="Calibri" panose="020F0502020204030204" pitchFamily="34" charset="0"/>
              </a:rPr>
              <a:t>Најчешће се примењује </a:t>
            </a:r>
            <a:r>
              <a:rPr lang="sr-Cyrl-RS" sz="2400" dirty="0" err="1">
                <a:cs typeface="Calibri" panose="020F0502020204030204" pitchFamily="34" charset="0"/>
              </a:rPr>
              <a:t>интравенским</a:t>
            </a:r>
            <a:r>
              <a:rPr lang="sr-Cyrl-RS" sz="2400" dirty="0">
                <a:cs typeface="Calibri" panose="020F0502020204030204" pitchFamily="34" charset="0"/>
              </a:rPr>
              <a:t> путем.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Никако не примењивати интрамускуларно, због ризика од појаве </a:t>
            </a:r>
            <a:r>
              <a:rPr lang="sr-Cyrl-RS" sz="2400" dirty="0" err="1">
                <a:cs typeface="Calibri" panose="020F0502020204030204" pitchFamily="34" charset="0"/>
              </a:rPr>
              <a:t>некрозе</a:t>
            </a:r>
            <a:r>
              <a:rPr lang="sr-Cyrl-RS" sz="2400" dirty="0">
                <a:cs typeface="Calibri" panose="020F0502020204030204" pitchFamily="34" charset="0"/>
              </a:rPr>
              <a:t> на месту примене.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Код особа које су алергичне на </a:t>
            </a:r>
            <a:r>
              <a:rPr lang="sr-Cyrl-RS" sz="2400" dirty="0" err="1">
                <a:cs typeface="Calibri" panose="020F0502020204030204" pitchFamily="34" charset="0"/>
              </a:rPr>
              <a:t>теикопланин</a:t>
            </a:r>
            <a:r>
              <a:rPr lang="sr-Cyrl-RS" sz="2400" dirty="0">
                <a:cs typeface="Calibri" panose="020F0502020204030204" pitchFamily="34" charset="0"/>
              </a:rPr>
              <a:t> избегавати примену овог лека јер се може јавити унакрсна </a:t>
            </a:r>
            <a:r>
              <a:rPr lang="sr-Cyrl-RS" sz="2400" dirty="0" err="1">
                <a:cs typeface="Calibri" panose="020F0502020204030204" pitchFamily="34" charset="0"/>
              </a:rPr>
              <a:t>анафилактичка</a:t>
            </a:r>
            <a:r>
              <a:rPr lang="sr-Cyrl-RS" sz="2400" dirty="0">
                <a:cs typeface="Calibri" panose="020F0502020204030204" pitchFamily="34" charset="0"/>
              </a:rPr>
              <a:t> реакција.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Најозбиљнија нежељена реакција која настаје услед примене </a:t>
            </a:r>
            <a:r>
              <a:rPr lang="sr-Cyrl-RS" sz="2400" dirty="0" err="1">
                <a:cs typeface="Calibri" panose="020F0502020204030204" pitchFamily="34" charset="0"/>
              </a:rPr>
              <a:t>ванкомицина</a:t>
            </a:r>
            <a:r>
              <a:rPr lang="sr-Cyrl-RS" sz="2400" dirty="0">
                <a:cs typeface="Calibri" panose="020F0502020204030204" pitchFamily="34" charset="0"/>
              </a:rPr>
              <a:t> је </a:t>
            </a:r>
            <a:r>
              <a:rPr lang="en-US" sz="2400" dirty="0">
                <a:cs typeface="Calibri" panose="020F0502020204030204" pitchFamily="34" charset="0"/>
              </a:rPr>
              <a:t>Stevens</a:t>
            </a:r>
            <a:r>
              <a:rPr lang="sr-Cyrl-RS" sz="2400" dirty="0">
                <a:cs typeface="Calibri" panose="020F0502020204030204" pitchFamily="34" charset="0"/>
              </a:rPr>
              <a:t> </a:t>
            </a:r>
            <a:r>
              <a:rPr lang="en-US" sz="2400" dirty="0">
                <a:cs typeface="Calibri" panose="020F0502020204030204" pitchFamily="34" charset="0"/>
              </a:rPr>
              <a:t>- Johnson –</a:t>
            </a:r>
            <a:r>
              <a:rPr lang="sr-Cyrl-RS" sz="2400" dirty="0">
                <a:cs typeface="Calibri" panose="020F0502020204030204" pitchFamily="34" charset="0"/>
              </a:rPr>
              <a:t>ов синдром.</a:t>
            </a:r>
          </a:p>
          <a:p>
            <a:pPr algn="just"/>
            <a:r>
              <a:rPr lang="sr-Cyrl-RS" sz="2400" dirty="0">
                <a:cs typeface="Calibri" panose="020F0502020204030204" pitchFamily="34" charset="0"/>
              </a:rPr>
              <a:t>Водити рачуна о примени овог лека код особа које болују од бубрежне инсуфицијенције.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964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14E61-C848-81A1-3A13-D052A1A57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Метронидазол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9F751-A052-6224-FAE0-93AA3631D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210" y="2097088"/>
            <a:ext cx="10492403" cy="3416300"/>
          </a:xfrm>
        </p:spPr>
        <p:txBody>
          <a:bodyPr>
            <a:normAutofit/>
          </a:bodyPr>
          <a:lstStyle/>
          <a:p>
            <a:pPr algn="just"/>
            <a:r>
              <a:rPr lang="ru-RU" sz="2400" b="0" i="0" dirty="0">
                <a:effectLst/>
              </a:rPr>
              <a:t>Метронидазол је антибиотик који припада класи нитроимидазола и користи се за лечење различитих </a:t>
            </a:r>
            <a:r>
              <a:rPr lang="sr-Cyrl-RS" sz="2400" dirty="0"/>
              <a:t>анаеробних </a:t>
            </a:r>
            <a:r>
              <a:rPr lang="ru-RU" sz="2400" b="0" i="0" dirty="0">
                <a:effectLst/>
              </a:rPr>
              <a:t>бактеријских као и протозоалних инфекција.</a:t>
            </a:r>
          </a:p>
          <a:p>
            <a:pPr algn="just"/>
            <a:r>
              <a:rPr lang="ru-RU" sz="2400" b="0" i="0" dirty="0">
                <a:effectLst/>
              </a:rPr>
              <a:t>Метронидазол је доступан у облику таблета, капсула, и интравенозног раствора.</a:t>
            </a:r>
            <a:endParaRPr lang="sr-Latn-RS" sz="2400" b="0" i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64622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AA16C79-E9B9-1E60-B3C8-637DD02C8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Метронидазол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EABE-8AC8-CBDD-2750-E1E5CF3155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2244" y="2468032"/>
            <a:ext cx="10327512" cy="3416300"/>
          </a:xfrm>
        </p:spPr>
        <p:txBody>
          <a:bodyPr>
            <a:normAutofit/>
          </a:bodyPr>
          <a:lstStyle/>
          <a:p>
            <a:r>
              <a:rPr lang="ru-RU" sz="2400" b="0" i="0" dirty="0">
                <a:effectLst/>
                <a:cs typeface="Calibri" panose="020F0502020204030204" pitchFamily="34" charset="0"/>
              </a:rPr>
              <a:t>Честа нежељена дејства која се јављају услед његове употребе укључују горчину у устима, промена укуса, мука, повраћање, дијареја, и ретко алергијске реакције. </a:t>
            </a:r>
          </a:p>
          <a:p>
            <a:r>
              <a:rPr lang="ru-RU" sz="2400" dirty="0">
                <a:cs typeface="Calibri" panose="020F0502020204030204" pitchFamily="34" charset="0"/>
              </a:rPr>
              <a:t>У комбинацији са мебендазолом често доводи до појаве </a:t>
            </a:r>
            <a:r>
              <a:rPr lang="en-US" sz="2400" dirty="0">
                <a:cs typeface="Calibri" panose="020F0502020204030204" pitchFamily="34" charset="0"/>
              </a:rPr>
              <a:t>Stevens</a:t>
            </a:r>
            <a:r>
              <a:rPr lang="sr-Cyrl-RS" sz="2400" dirty="0">
                <a:cs typeface="Calibri" panose="020F0502020204030204" pitchFamily="34" charset="0"/>
              </a:rPr>
              <a:t> </a:t>
            </a:r>
            <a:r>
              <a:rPr lang="en-US" sz="2400" dirty="0">
                <a:cs typeface="Calibri" panose="020F0502020204030204" pitchFamily="34" charset="0"/>
              </a:rPr>
              <a:t>- Johnson –</a:t>
            </a:r>
            <a:r>
              <a:rPr lang="sr-Cyrl-RS" sz="2400" dirty="0">
                <a:cs typeface="Calibri" panose="020F0502020204030204" pitchFamily="34" charset="0"/>
              </a:rPr>
              <a:t>овог синдрома</a:t>
            </a:r>
            <a:r>
              <a:rPr lang="sr-Latn-RS" sz="2400" dirty="0">
                <a:cs typeface="Calibri" panose="020F0502020204030204" pitchFamily="34" charset="0"/>
              </a:rPr>
              <a:t>.</a:t>
            </a:r>
          </a:p>
          <a:p>
            <a:r>
              <a:rPr lang="sr-Cyrl-RS" sz="2400" dirty="0">
                <a:cs typeface="Calibri" panose="020F0502020204030204" pitchFamily="34" charset="0"/>
              </a:rPr>
              <a:t>У комбинацији са алкохолом може довести до појаве реакције сличне </a:t>
            </a:r>
            <a:r>
              <a:rPr lang="sr-Cyrl-RS" sz="2400" dirty="0" err="1">
                <a:cs typeface="Calibri" panose="020F0502020204030204" pitchFamily="34" charset="0"/>
              </a:rPr>
              <a:t>дисулфирамској</a:t>
            </a:r>
            <a:r>
              <a:rPr lang="sr-Cyrl-RS" sz="2400" dirty="0"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32802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4533775-2C3C-90D3-2448-E22372827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Метронидазол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D1A63A-851B-223E-067D-FE40B817E2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719" y="1720850"/>
            <a:ext cx="10252561" cy="3416300"/>
          </a:xfrm>
        </p:spPr>
        <p:txBody>
          <a:bodyPr>
            <a:normAutofit fontScale="92500"/>
          </a:bodyPr>
          <a:lstStyle/>
          <a:p>
            <a:r>
              <a:rPr lang="sr-Cyrl-RS" sz="2400" dirty="0">
                <a:cs typeface="Calibri" panose="020F0502020204030204" pitchFamily="34" charset="0"/>
              </a:rPr>
              <a:t>Ступа у интеракције са великим бројем лекова.</a:t>
            </a:r>
          </a:p>
          <a:p>
            <a:r>
              <a:rPr lang="sr-Cyrl-RS" sz="2400" dirty="0">
                <a:cs typeface="Calibri" panose="020F0502020204030204" pitchFamily="34" charset="0"/>
              </a:rPr>
              <a:t>Водити рачуна приликом његове употребе заједно са </a:t>
            </a:r>
            <a:r>
              <a:rPr lang="sr-Cyrl-RS" sz="2400" dirty="0" err="1">
                <a:cs typeface="Calibri" panose="020F0502020204030204" pitchFamily="34" charset="0"/>
              </a:rPr>
              <a:t>антикоагулантним</a:t>
            </a:r>
            <a:r>
              <a:rPr lang="sr-Cyrl-RS" sz="2400" dirty="0">
                <a:cs typeface="Calibri" panose="020F0502020204030204" pitchFamily="34" charset="0"/>
              </a:rPr>
              <a:t> лековима.</a:t>
            </a:r>
          </a:p>
          <a:p>
            <a:r>
              <a:rPr lang="sr-Cyrl-RS" sz="2400" dirty="0">
                <a:cs typeface="Calibri" panose="020F0502020204030204" pitchFamily="34" charset="0"/>
              </a:rPr>
              <a:t>Не препоручује се његова примена у трудноћи сем ако је апсолутно неопходно, јер пролази </a:t>
            </a:r>
            <a:r>
              <a:rPr lang="sr-Cyrl-RS" sz="2400" dirty="0" err="1">
                <a:cs typeface="Calibri" panose="020F0502020204030204" pitchFamily="34" charset="0"/>
              </a:rPr>
              <a:t>плацентарну</a:t>
            </a:r>
            <a:r>
              <a:rPr lang="sr-Cyrl-RS" sz="2400" dirty="0">
                <a:cs typeface="Calibri" panose="020F0502020204030204" pitchFamily="34" charset="0"/>
              </a:rPr>
              <a:t> баријеру, и излучује се у мајчином млеку у истој концентрацији у којој се налази у серуму.</a:t>
            </a:r>
            <a:endParaRPr lang="en-US" sz="2400" dirty="0">
              <a:cs typeface="Calibri" panose="020F0502020204030204" pitchFamily="34" charset="0"/>
            </a:endParaRPr>
          </a:p>
          <a:p>
            <a:r>
              <a:rPr lang="sr-Cyrl-RS" sz="2400" dirty="0">
                <a:cs typeface="Calibri" panose="020F0502020204030204" pitchFamily="34" charset="0"/>
              </a:rPr>
              <a:t>Превасходно се </a:t>
            </a:r>
            <a:r>
              <a:rPr lang="sr-Cyrl-RS" sz="2400" dirty="0" err="1">
                <a:cs typeface="Calibri" panose="020F0502020204030204" pitchFamily="34" charset="0"/>
              </a:rPr>
              <a:t>метаболише</a:t>
            </a:r>
            <a:r>
              <a:rPr lang="sr-Cyrl-RS" sz="2400" dirty="0">
                <a:cs typeface="Calibri" panose="020F0502020204030204" pitchFamily="34" charset="0"/>
              </a:rPr>
              <a:t> у јетри.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125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8CA45-C4CB-ADC5-9C95-193AA717D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/>
              <a:t>Анализа примењене терапије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752DE-33A2-A62B-D8C6-F962D99B2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/>
              <a:t>Очекивани ефекти примењених лекова</a:t>
            </a:r>
          </a:p>
          <a:p>
            <a:r>
              <a:rPr lang="sr-Cyrl-RS" sz="2400" dirty="0"/>
              <a:t>Нежељена дејства</a:t>
            </a:r>
          </a:p>
          <a:p>
            <a:r>
              <a:rPr lang="sr-Cyrl-RS" sz="2400" dirty="0"/>
              <a:t>Интеракције</a:t>
            </a:r>
          </a:p>
          <a:p>
            <a:r>
              <a:rPr lang="sr-Cyrl-RS" sz="2400" dirty="0" err="1"/>
              <a:t>Контраиндикације</a:t>
            </a:r>
            <a:endParaRPr lang="sr-Cyrl-R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8571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B9FF9-7A0C-322E-C5A8-B403B86A4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Кристалоидни</a:t>
            </a:r>
            <a:r>
              <a:rPr lang="sr-Cyrl-RS" sz="3600" dirty="0"/>
              <a:t> раствори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08108-07D5-7B8D-A98F-74FA21EB5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0" i="0" dirty="0">
                <a:effectLst/>
              </a:rPr>
              <a:t>Кристалоидни раствори су водени раствори који садрже различите електролите и молекуле неопходне за обављање основних физиолошких функција у телу.</a:t>
            </a:r>
          </a:p>
          <a:p>
            <a:r>
              <a:rPr lang="ru-RU" sz="2400" b="0" i="0" dirty="0">
                <a:effectLst/>
              </a:rPr>
              <a:t>Главни циљ њихове примене је одржавање водно-електролитног и кисело-базног баланса.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11705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9D346-BDFF-4C25-70E0-3FA20718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Кристалоидни</a:t>
            </a:r>
            <a:r>
              <a:rPr lang="sr-Cyrl-RS" sz="3600" dirty="0"/>
              <a:t> раствори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60E3F5-BFD1-0E8A-E4BF-AAAD78D3A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0" i="0" dirty="0">
                <a:effectLst/>
              </a:rPr>
              <a:t>Кристалоидни раствори обично садрже различите јоне као што су:</a:t>
            </a:r>
          </a:p>
          <a:p>
            <a:pPr lvl="1"/>
            <a:r>
              <a:rPr lang="ru-RU" sz="2000" b="0" i="0" dirty="0">
                <a:effectLst/>
                <a:latin typeface="Comic Sans MS" panose="030F0702030302020204" pitchFamily="66" charset="0"/>
              </a:rPr>
              <a:t>натријум (Na+), </a:t>
            </a:r>
          </a:p>
          <a:p>
            <a:pPr lvl="1"/>
            <a:r>
              <a:rPr lang="ru-RU" sz="2000" b="0" i="0" dirty="0">
                <a:effectLst/>
                <a:latin typeface="Comic Sans MS" panose="030F0702030302020204" pitchFamily="66" charset="0"/>
              </a:rPr>
              <a:t>калијум (K+), </a:t>
            </a:r>
          </a:p>
          <a:p>
            <a:pPr lvl="1"/>
            <a:r>
              <a:rPr lang="ru-RU" sz="2000" b="0" i="0" dirty="0">
                <a:effectLst/>
                <a:latin typeface="Comic Sans MS" panose="030F0702030302020204" pitchFamily="66" charset="0"/>
              </a:rPr>
              <a:t>хлор (Cl-), и </a:t>
            </a:r>
          </a:p>
          <a:p>
            <a:pPr lvl="1"/>
            <a:r>
              <a:rPr lang="ru-RU" sz="2000" b="0" i="0" dirty="0">
                <a:effectLst/>
                <a:latin typeface="Comic Sans MS" panose="030F0702030302020204" pitchFamily="66" charset="0"/>
              </a:rPr>
              <a:t>бикарбонати (HCO3-).</a:t>
            </a:r>
          </a:p>
          <a:p>
            <a:pPr marL="457200" lvl="1" indent="0">
              <a:buNone/>
            </a:pPr>
            <a:r>
              <a:rPr lang="ru-RU" sz="2000" b="0" i="0" dirty="0">
                <a:effectLst/>
                <a:latin typeface="Comic Sans MS" panose="030F0702030302020204" pitchFamily="66" charset="0"/>
              </a:rPr>
              <a:t>У неким случајевима могу бити придодати шећери или алкохоли да би се обезбедила додатна енергија.</a:t>
            </a:r>
            <a:endParaRPr lang="ru-RU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19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C94D145-A38F-CFBA-D7BC-AA060BD06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Кристалоидни</a:t>
            </a:r>
            <a:r>
              <a:rPr lang="sr-Cyrl-RS" sz="3600" dirty="0"/>
              <a:t> раствори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9BB78-0815-F7C1-7D6D-DA9E24180E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858" y="2054860"/>
            <a:ext cx="10585314" cy="4345940"/>
          </a:xfrm>
        </p:spPr>
        <p:txBody>
          <a:bodyPr>
            <a:no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effectLst/>
              </a:rPr>
              <a:t>Изотоне растворе:</a:t>
            </a:r>
            <a:r>
              <a:rPr lang="ru-RU" sz="2400" b="0" i="0" dirty="0">
                <a:effectLst/>
              </a:rPr>
              <a:t> Имају сличан осмотски притисак као и крвна плазма. Натријум је основни јон, а примери укључују 0.9% натријум-хлорид раствор.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effectLst/>
              </a:rPr>
              <a:t>Хипотоне растворе:</a:t>
            </a:r>
            <a:r>
              <a:rPr lang="ru-RU" sz="2400" b="0" i="0" dirty="0">
                <a:effectLst/>
              </a:rPr>
              <a:t> Имају нижи осмотски притисак у односу на крв. Користе се да би додатно хидрирали ћелије. Примери укључују 0.45% натријум-хлорид раствор.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400" b="1" i="0" dirty="0">
                <a:effectLst/>
              </a:rPr>
              <a:t>Хипертоне растворе:</a:t>
            </a:r>
            <a:r>
              <a:rPr lang="ru-RU" sz="2400" b="0" i="0" dirty="0">
                <a:effectLst/>
              </a:rPr>
              <a:t> Имају виши осмотски притисак у односу на крв и користе се за повећање осмотског притиска у васкуларном простору. Примери укључују 3% натријум-хлорид раствор.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3030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96D3162-57D7-B637-D5CB-4BC0EB748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Кристалоидни</a:t>
            </a:r>
            <a:r>
              <a:rPr lang="sr-Cyrl-RS" sz="3600" dirty="0"/>
              <a:t> раствори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F0781-2577-D88A-988F-CC828B03B8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000" dirty="0"/>
              <a:t>Нежељена дејства која се могу јавити услед њихове примене:</a:t>
            </a:r>
          </a:p>
          <a:p>
            <a:pPr lvl="1"/>
            <a:r>
              <a:rPr lang="sr-Cyrl-RS" sz="2000" b="1" i="0" dirty="0" err="1">
                <a:effectLst/>
                <a:latin typeface="Comic Sans MS" panose="030F0702030302020204" pitchFamily="66" charset="0"/>
              </a:rPr>
              <a:t>Дисбаланс</a:t>
            </a:r>
            <a:r>
              <a:rPr lang="sr-Cyrl-RS" sz="2000" b="1" i="0" dirty="0">
                <a:effectLst/>
                <a:latin typeface="Comic Sans MS" panose="030F0702030302020204" pitchFamily="66" charset="0"/>
              </a:rPr>
              <a:t> електролита</a:t>
            </a:r>
          </a:p>
          <a:p>
            <a:pPr lvl="1"/>
            <a:r>
              <a:rPr lang="sr-Cyrl-RS" sz="2000" b="1" i="0" dirty="0" err="1">
                <a:effectLst/>
                <a:latin typeface="Comic Sans MS" panose="030F0702030302020204" pitchFamily="66" charset="0"/>
              </a:rPr>
              <a:t>Аллергијске</a:t>
            </a:r>
            <a:r>
              <a:rPr lang="sr-Cyrl-RS" sz="2000" b="1" i="0" dirty="0">
                <a:effectLst/>
                <a:latin typeface="Comic Sans MS" panose="030F0702030302020204" pitchFamily="66" charset="0"/>
              </a:rPr>
              <a:t> реакције</a:t>
            </a:r>
            <a:endParaRPr lang="sr-Cyrl-RS" sz="2000" b="1" dirty="0">
              <a:latin typeface="Comic Sans MS" panose="030F0702030302020204" pitchFamily="66" charset="0"/>
            </a:endParaRPr>
          </a:p>
          <a:p>
            <a:pPr lvl="1"/>
            <a:r>
              <a:rPr lang="sr-Cyrl-RS" sz="2000" b="1" i="0" dirty="0" err="1">
                <a:effectLst/>
                <a:latin typeface="Comic Sans MS" panose="030F0702030302020204" pitchFamily="66" charset="0"/>
              </a:rPr>
              <a:t>Хиперволемија</a:t>
            </a:r>
            <a:endParaRPr lang="sr-Cyrl-RS" sz="2000" b="1" i="0" dirty="0">
              <a:effectLst/>
              <a:latin typeface="Comic Sans MS" panose="030F0702030302020204" pitchFamily="66" charset="0"/>
            </a:endParaRPr>
          </a:p>
          <a:p>
            <a:pPr lvl="1"/>
            <a:r>
              <a:rPr lang="sr-Cyrl-RS" sz="2000" b="1" i="0" dirty="0" err="1">
                <a:effectLst/>
                <a:latin typeface="Comic Sans MS" panose="030F0702030302020204" pitchFamily="66" charset="0"/>
              </a:rPr>
              <a:t>Хиперхлоремична</a:t>
            </a:r>
            <a:r>
              <a:rPr lang="sr-Cyrl-RS" sz="2000" b="1" i="0" dirty="0">
                <a:effectLst/>
                <a:latin typeface="Comic Sans MS" panose="030F0702030302020204" pitchFamily="66" charset="0"/>
              </a:rPr>
              <a:t> </a:t>
            </a:r>
            <a:r>
              <a:rPr lang="sr-Cyrl-RS" sz="2000" b="1" i="0" dirty="0" err="1">
                <a:effectLst/>
                <a:latin typeface="Comic Sans MS" panose="030F0702030302020204" pitchFamily="66" charset="0"/>
              </a:rPr>
              <a:t>ацидоза</a:t>
            </a:r>
            <a:r>
              <a:rPr lang="sr-Cyrl-RS" sz="2000" b="1" i="0" dirty="0">
                <a:effectLst/>
                <a:latin typeface="Comic Sans MS" panose="030F0702030302020204" pitchFamily="66" charset="0"/>
              </a:rPr>
              <a:t>.</a:t>
            </a:r>
          </a:p>
          <a:p>
            <a:pPr lvl="1"/>
            <a:endParaRPr lang="sr-Cyrl-RS" sz="2000" b="1" dirty="0">
              <a:latin typeface="Comic Sans MS" panose="030F0702030302020204" pitchFamily="66" charset="0"/>
            </a:endParaRPr>
          </a:p>
          <a:p>
            <a:pPr marL="457200" lvl="1" indent="0">
              <a:buNone/>
            </a:pPr>
            <a:r>
              <a:rPr lang="sr-Cyrl-RS" sz="2000" b="1" i="0" dirty="0">
                <a:effectLst/>
                <a:latin typeface="Comic Sans MS" panose="030F0702030302020204" pitchFamily="66" charset="0"/>
              </a:rPr>
              <a:t>Пажљиво дозирати њихову примену у случају постојања срчане и/или бубрежне инсуфицијенције</a:t>
            </a:r>
          </a:p>
          <a:p>
            <a:pPr marL="457200" lvl="1" indent="0">
              <a:buNone/>
            </a:pPr>
            <a:endParaRPr lang="sr-Cyrl-RS" sz="2000" b="1" i="0" dirty="0"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974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EBD6A2-AF21-C87F-B82E-18509F7F1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600" dirty="0" err="1"/>
              <a:t>Цефепим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8C13D-82DE-4772-A3E8-07B4D5FEF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b="0" i="0" dirty="0" err="1">
                <a:effectLst/>
              </a:rPr>
              <a:t>Цефепим</a:t>
            </a:r>
            <a:r>
              <a:rPr lang="sr-Cyrl-RS" sz="2400" b="0" i="0" dirty="0">
                <a:effectLst/>
              </a:rPr>
              <a:t> је снажан антибиотик који припада четвртој генерацији </a:t>
            </a:r>
            <a:r>
              <a:rPr lang="sr-Cyrl-RS" sz="2400" b="0" i="0" dirty="0" err="1">
                <a:effectLst/>
              </a:rPr>
              <a:t>цефалоспорина</a:t>
            </a:r>
            <a:r>
              <a:rPr lang="sr-Cyrl-RS" sz="2400" b="0" i="0" dirty="0">
                <a:effectLst/>
              </a:rPr>
              <a:t>, класи антибиотика који делују тако што </a:t>
            </a:r>
            <a:r>
              <a:rPr lang="sr-Cyrl-RS" sz="2400" b="0" i="0" dirty="0" err="1">
                <a:effectLst/>
              </a:rPr>
              <a:t>спречаваји</a:t>
            </a:r>
            <a:r>
              <a:rPr lang="sr-Cyrl-RS" sz="2400" b="0" i="0" dirty="0">
                <a:effectLst/>
              </a:rPr>
              <a:t> синтезу ћелијског зида бактерија.</a:t>
            </a:r>
          </a:p>
          <a:p>
            <a:r>
              <a:rPr lang="ru-RU" sz="2400" b="0" i="0" dirty="0">
                <a:effectLst/>
              </a:rPr>
              <a:t>Цефепим има широк спектар деловања и може бити користан против многих типова бактерија, укључујући и грам-позитивне и грам-негативне бактерије.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69368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A0C2F67-8F4F-0A16-E6B3-EB84DCFB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Цефепим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EB6B2-F6A6-54BF-3109-FAC3459BAB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0" i="0" dirty="0">
                <a:effectLst/>
              </a:rPr>
              <a:t>Користи за лечење различитих инфекција, укључујући бактеријске инфекције дисајних путева, урогениталног тракта, коже и меких ткива, као и инфекција бронахијалног стабла.</a:t>
            </a:r>
          </a:p>
          <a:p>
            <a:r>
              <a:rPr lang="ru-RU" sz="2400" b="0" i="0" dirty="0">
                <a:effectLst/>
              </a:rPr>
              <a:t>Цефепим се обично примењује интравенозно</a:t>
            </a:r>
            <a:r>
              <a:rPr lang="ru-RU" sz="2400" dirty="0"/>
              <a:t>, што му омогућава да врло брзо достигне одговарајуће терапијске концентрације у крви.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48093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F64E9F5-8DE2-3E39-818E-A1F781D0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/>
          <a:p>
            <a:pPr algn="ctr"/>
            <a:r>
              <a:rPr lang="sr-Cyrl-RS" sz="3600" dirty="0" err="1"/>
              <a:t>Цефепим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7108E-B07C-9EDC-FF06-F5BEDBDA5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769" y="2153334"/>
            <a:ext cx="10402462" cy="34163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sz="2400" b="1" i="0" dirty="0" err="1">
                <a:effectLst/>
                <a:cs typeface="Calibri" panose="020F0502020204030204" pitchFamily="34" charset="0"/>
              </a:rPr>
              <a:t>Контраиндикације</a:t>
            </a:r>
            <a:r>
              <a:rPr lang="sr-Cyrl-RS" sz="2400" b="1" i="0" dirty="0">
                <a:effectLst/>
                <a:cs typeface="Calibri" panose="020F0502020204030204" pitchFamily="34" charset="0"/>
              </a:rPr>
              <a:t> и предострожности:</a:t>
            </a:r>
          </a:p>
          <a:p>
            <a:pPr marL="0" indent="0" algn="just">
              <a:buNone/>
            </a:pPr>
            <a:r>
              <a:rPr lang="ru-RU" sz="2400" b="0" i="0" dirty="0">
                <a:effectLst/>
                <a:cs typeface="Calibri" panose="020F0502020204030204" pitchFamily="34" charset="0"/>
              </a:rPr>
              <a:t>Пацијенти са историјом алергија на цефалоспорине или пеницилине требају бити врло обазриви при употреби цефепима. </a:t>
            </a:r>
          </a:p>
          <a:p>
            <a:pPr marL="0" indent="0" algn="just">
              <a:buNone/>
            </a:pPr>
            <a:r>
              <a:rPr lang="ru-RU" sz="2400" b="0" i="0" dirty="0">
                <a:effectLst/>
                <a:cs typeface="Calibri" panose="020F0502020204030204" pitchFamily="34" charset="0"/>
              </a:rPr>
              <a:t>Такође, пошто се из организма елиминише путем бубрега, ако је то могуће, треба избегавати употребу овог лека код пацијената са тешком бубрежном инсуфицијенцијом.</a:t>
            </a:r>
          </a:p>
          <a:p>
            <a:pPr marL="0" indent="0" algn="just">
              <a:buNone/>
            </a:pPr>
            <a:r>
              <a:rPr lang="ru-RU" sz="2400" dirty="0">
                <a:cs typeface="Calibri" panose="020F0502020204030204" pitchFamily="34" charset="0"/>
              </a:rPr>
              <a:t>Ако није могуће избегнути примену, онда адекватно кориговати примењену дозу у складу са препорукама.</a:t>
            </a:r>
          </a:p>
          <a:p>
            <a:pPr marL="0" indent="0" algn="just">
              <a:buNone/>
            </a:pPr>
            <a:r>
              <a:rPr lang="sr-Cyrl-RS" sz="2400" dirty="0">
                <a:cs typeface="Calibri" panose="020F0502020204030204" pitchFamily="34" charset="0"/>
              </a:rPr>
              <a:t>Не препоручује се примена овог лека у прва три месеца трудноће.</a:t>
            </a:r>
            <a:endParaRPr lang="en-US" sz="24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1784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17</TotalTime>
  <Words>752</Words>
  <Application>Microsoft Office PowerPoint</Application>
  <PresentationFormat>Widescreen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Comic Sans MS</vt:lpstr>
      <vt:lpstr>Tw Cen MT</vt:lpstr>
      <vt:lpstr>Circuit</vt:lpstr>
      <vt:lpstr>лечење Сепсе</vt:lpstr>
      <vt:lpstr>Анализа примењене терапије</vt:lpstr>
      <vt:lpstr>Кристалоидни раствори</vt:lpstr>
      <vt:lpstr>Кристалоидни раствори</vt:lpstr>
      <vt:lpstr>Кристалоидни раствори</vt:lpstr>
      <vt:lpstr>Кристалоидни раствори</vt:lpstr>
      <vt:lpstr>Цефепим</vt:lpstr>
      <vt:lpstr>Цефепим</vt:lpstr>
      <vt:lpstr>Цефепим</vt:lpstr>
      <vt:lpstr>Амикацин</vt:lpstr>
      <vt:lpstr>Амикацин</vt:lpstr>
      <vt:lpstr>Ванкомицин</vt:lpstr>
      <vt:lpstr>Ванкомицин</vt:lpstr>
      <vt:lpstr>Метронидазол</vt:lpstr>
      <vt:lpstr>Метронидазол</vt:lpstr>
      <vt:lpstr>Метронидазол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Анализа примењене терапије</dc:title>
  <dc:creator>Boki</dc:creator>
  <cp:lastModifiedBy>Boki</cp:lastModifiedBy>
  <cp:revision>2</cp:revision>
  <dcterms:created xsi:type="dcterms:W3CDTF">2024-02-06T17:57:27Z</dcterms:created>
  <dcterms:modified xsi:type="dcterms:W3CDTF">2024-02-06T18:14:45Z</dcterms:modified>
</cp:coreProperties>
</file>